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894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C982-5FDD-4AF3-A937-CAEB8086E7D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8B188-A003-4FD2-91B7-C6B8FC29F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07993"/>
            <a:ext cx="7174235" cy="40355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919" y="1923678"/>
            <a:ext cx="4954227" cy="677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MicraDi" pitchFamily="2" charset="0"/>
              </a:rPr>
              <a:t>ПРИТОЧНЫЙ 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  <a:latin typeface="MicraDi" pitchFamily="2" charset="0"/>
              </a:rPr>
              <a:t>ВЕНТИЛЯЦИОННЫЙ КЛАПАН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077" y="2715766"/>
            <a:ext cx="324479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MicraDi" pitchFamily="2" charset="0"/>
              </a:rPr>
              <a:t>пвк</a:t>
            </a:r>
            <a:r>
              <a:rPr lang="ru-RU" sz="3200" b="1" dirty="0">
                <a:solidFill>
                  <a:schemeClr val="bg1"/>
                </a:solidFill>
                <a:latin typeface="MicraDi" pitchFamily="2" charset="0"/>
              </a:rPr>
              <a:t> «ион»</a:t>
            </a:r>
            <a:r>
              <a:rPr lang="ru-RU" sz="3200" b="1" dirty="0"/>
              <a:t> </a:t>
            </a:r>
            <a:r>
              <a:rPr lang="ru-RU" sz="3600" dirty="0">
                <a:solidFill>
                  <a:schemeClr val="bg1"/>
                </a:solidFill>
              </a:rPr>
              <a:t>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2267744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MicraDi" pitchFamily="2" charset="0"/>
              </a:rPr>
              <a:t>О нас.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03598"/>
            <a:ext cx="8229600" cy="339447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>
                <a:ea typeface="Tahoma" pitchFamily="34" charset="0"/>
                <a:cs typeface="Tahoma" pitchFamily="34" charset="0"/>
              </a:rPr>
              <a:t>	</a:t>
            </a:r>
            <a:r>
              <a:rPr lang="en-US" dirty="0">
                <a:ea typeface="Tahoma" pitchFamily="34" charset="0"/>
                <a:cs typeface="Tahoma" pitchFamily="34" charset="0"/>
              </a:rPr>
              <a:t>  </a:t>
            </a:r>
            <a:r>
              <a:rPr lang="ru-RU" dirty="0">
                <a:ea typeface="Tahoma" pitchFamily="34" charset="0"/>
                <a:cs typeface="Tahoma" pitchFamily="34" charset="0"/>
              </a:rPr>
              <a:t>ООО «РЫСЬ» основано в 2005 году, как Торговый Дом и специализируется на производстве оснастки и литья из высококачественного сырья. В основе Торгового Дома располагаются собственные производственные площади с огромными техническими ресурсами и научным потенциалом. В настоящее время наша Компания имеет прочные позиции на Российском рынке, как качественный и надежный, производитель и поставщик.</a:t>
            </a:r>
          </a:p>
          <a:p>
            <a:pPr algn="just">
              <a:buNone/>
            </a:pPr>
            <a:endParaRPr lang="ru-RU" dirty="0"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ru-RU" dirty="0">
                <a:ea typeface="Tahoma" pitchFamily="34" charset="0"/>
                <a:cs typeface="Tahoma" pitchFamily="34" charset="0"/>
              </a:rPr>
              <a:t>	</a:t>
            </a:r>
            <a:r>
              <a:rPr lang="en-US" dirty="0">
                <a:ea typeface="Tahoma" pitchFamily="34" charset="0"/>
                <a:cs typeface="Tahoma" pitchFamily="34" charset="0"/>
              </a:rPr>
              <a:t>  </a:t>
            </a:r>
            <a:r>
              <a:rPr lang="ru-RU" dirty="0">
                <a:ea typeface="Tahoma" pitchFamily="34" charset="0"/>
                <a:cs typeface="Tahoma" pitchFamily="34" charset="0"/>
              </a:rPr>
              <a:t>Представляем Вам усовершенствованное изделие от нашей Компании- Приточный Вентиляционный Клапан «ИОН» (ПВК «ИОН»).</a:t>
            </a:r>
          </a:p>
          <a:p>
            <a:pPr algn="just">
              <a:buNone/>
            </a:pPr>
            <a:endParaRPr lang="ru-RU" dirty="0"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ru-RU" dirty="0">
                <a:ea typeface="Tahoma" pitchFamily="34" charset="0"/>
                <a:cs typeface="Tahoma" pitchFamily="34" charset="0"/>
              </a:rPr>
              <a:t>	</a:t>
            </a:r>
            <a:r>
              <a:rPr lang="en-US" dirty="0">
                <a:ea typeface="Tahoma" pitchFamily="34" charset="0"/>
                <a:cs typeface="Tahoma" pitchFamily="34" charset="0"/>
              </a:rPr>
              <a:t>  </a:t>
            </a:r>
            <a:r>
              <a:rPr lang="ru-RU" dirty="0">
                <a:ea typeface="Tahoma" pitchFamily="34" charset="0"/>
                <a:cs typeface="Tahoma" pitchFamily="34" charset="0"/>
              </a:rPr>
              <a:t>Для типового жилья характерны одинаковые планы инженерных коммуникаций, а значит и одинаковые проблемы. Типового жилья в нашей стране всегда строилось очень много, и оно строится до сих пор.</a:t>
            </a:r>
          </a:p>
          <a:p>
            <a:pPr algn="just">
              <a:buNone/>
            </a:pPr>
            <a:endParaRPr lang="ru-RU" dirty="0"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ru-RU" dirty="0">
                <a:ea typeface="Tahoma" pitchFamily="34" charset="0"/>
                <a:cs typeface="Tahoma" pitchFamily="34" charset="0"/>
              </a:rPr>
              <a:t>	</a:t>
            </a:r>
            <a:r>
              <a:rPr lang="en-US" dirty="0">
                <a:ea typeface="Tahoma" pitchFamily="34" charset="0"/>
                <a:cs typeface="Tahoma" pitchFamily="34" charset="0"/>
              </a:rPr>
              <a:t>  </a:t>
            </a:r>
            <a:r>
              <a:rPr lang="ru-RU" dirty="0">
                <a:ea typeface="Tahoma" pitchFamily="34" charset="0"/>
                <a:cs typeface="Tahoma" pitchFamily="34" charset="0"/>
              </a:rPr>
              <a:t>Особенностью современного жилого дома является практически полная герметичность. Пластиковые окна со стеклопакетами в квартирах, в закрытом состоянии приводят к полному отсутствию сквозняков. В связи с чем, приток свежего воздуха в помещение и как следствие его дальнейшая циркуляция отсутствует полностью. В большинстве случаев, сами жильцы являются сильным источником загрязнения воздуха (углекислый газ, запах кухни, дым и т. д.). </a:t>
            </a:r>
          </a:p>
          <a:p>
            <a:pPr algn="just">
              <a:buNone/>
            </a:pPr>
            <a:endParaRPr lang="ru-RU" dirty="0"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ru-RU" dirty="0">
                <a:ea typeface="Tahoma" pitchFamily="34" charset="0"/>
                <a:cs typeface="Tahoma" pitchFamily="34" charset="0"/>
              </a:rPr>
              <a:t>	</a:t>
            </a:r>
            <a:r>
              <a:rPr lang="en-US" dirty="0">
                <a:ea typeface="Tahoma" pitchFamily="34" charset="0"/>
                <a:cs typeface="Tahoma" pitchFamily="34" charset="0"/>
              </a:rPr>
              <a:t>  </a:t>
            </a:r>
            <a:r>
              <a:rPr lang="ru-RU" dirty="0">
                <a:ea typeface="Tahoma" pitchFamily="34" charset="0"/>
                <a:cs typeface="Tahoma" pitchFamily="34" charset="0"/>
              </a:rPr>
              <a:t>Этот фактор приводит в свою очередь к тому, что в помещении начинает скапливаться углекислый газ, пыль и различные запахи. Поэтому человек начинает чувствовать себя некомфортно и чаще болеть. У многих начинаются аллергические реакции. Нередка и ситуация, когда жильцы при ремонте сами нарушают </a:t>
            </a:r>
            <a:r>
              <a:rPr lang="ru-RU" dirty="0" err="1">
                <a:ea typeface="Tahoma" pitchFamily="34" charset="0"/>
                <a:cs typeface="Tahoma" pitchFamily="34" charset="0"/>
              </a:rPr>
              <a:t>общедомовую</a:t>
            </a:r>
            <a:r>
              <a:rPr lang="ru-RU" dirty="0">
                <a:ea typeface="Tahoma" pitchFamily="34" charset="0"/>
                <a:cs typeface="Tahoma" pitchFamily="34" charset="0"/>
              </a:rPr>
              <a:t> вытяжную вентиляцию, поэтому после ремонта им живется хорошо, а вот соседям жить мешает неприятный запах из вытяжки.</a:t>
            </a:r>
          </a:p>
          <a:p>
            <a:pPr>
              <a:buNone/>
            </a:pPr>
            <a:endParaRPr lang="ru-RU" dirty="0"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b="1" dirty="0">
                <a:ea typeface="Tahoma" pitchFamily="34" charset="0"/>
                <a:cs typeface="Tahoma" pitchFamily="34" charset="0"/>
              </a:rPr>
              <a:t>	ПВК «ИОН» – это вентиляция будущего, которая позволяет жителям мегаполисов наслаждаться свежим воздухом в собственных квартирах, не впуская в помещение пыль, шум и насекомых.</a:t>
            </a:r>
            <a:endParaRPr lang="ru-RU" dirty="0"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dirty="0"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23807"/>
            <a:ext cx="26981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icraDi" pitchFamily="2" charset="0"/>
              </a:rPr>
              <a:t>Знакомство.</a:t>
            </a:r>
          </a:p>
        </p:txBody>
      </p:sp>
      <p:pic>
        <p:nvPicPr>
          <p:cNvPr id="2050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23478"/>
            <a:ext cx="217624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4139952" cy="637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  <a:latin typeface="MicraDi" pitchFamily="2" charset="0"/>
              </a:rPr>
              <a:t>Факторы</a:t>
            </a:r>
            <a:r>
              <a:rPr lang="en-US" sz="3200" dirty="0">
                <a:solidFill>
                  <a:schemeClr val="bg1"/>
                </a:solidFill>
                <a:latin typeface="MicraDi" pitchFamily="2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icraDi" pitchFamily="2" charset="0"/>
              </a:rPr>
              <a:t>риска.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059582"/>
            <a:ext cx="4040188" cy="479822"/>
          </a:xfrm>
        </p:spPr>
        <p:txBody>
          <a:bodyPr>
            <a:normAutofit/>
          </a:bodyPr>
          <a:lstStyle/>
          <a:p>
            <a:r>
              <a:rPr lang="ru-RU" sz="2000" dirty="0"/>
              <a:t>Закрытое окно - это:</a:t>
            </a:r>
          </a:p>
        </p:txBody>
      </p:sp>
      <p:pic>
        <p:nvPicPr>
          <p:cNvPr id="9" name="Содержимое 8" descr="image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9" y="1563639"/>
            <a:ext cx="720079" cy="7256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059582"/>
            <a:ext cx="4041775" cy="479822"/>
          </a:xfrm>
        </p:spPr>
        <p:txBody>
          <a:bodyPr>
            <a:normAutofit/>
          </a:bodyPr>
          <a:lstStyle/>
          <a:p>
            <a:r>
              <a:rPr lang="ru-RU" sz="2000" dirty="0"/>
              <a:t>Открытое окно – это: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1375" y="437450"/>
            <a:ext cx="301076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icraDi" pitchFamily="2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icraDi" pitchFamily="2" charset="0"/>
              </a:rPr>
              <a:t>Что надо знать.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7664" y="235572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3747"/>
              </p:ext>
            </p:extLst>
          </p:nvPr>
        </p:nvGraphicFramePr>
        <p:xfrm>
          <a:off x="1135071" y="2514746"/>
          <a:ext cx="2736304" cy="420624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Высокий уровень содержания углекислого газа и духота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65553"/>
              </p:ext>
            </p:extLst>
          </p:nvPr>
        </p:nvGraphicFramePr>
        <p:xfrm>
          <a:off x="1135071" y="1779662"/>
          <a:ext cx="2736304" cy="210312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Риск образования грибка и плесени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75992"/>
              </p:ext>
            </p:extLst>
          </p:nvPr>
        </p:nvGraphicFramePr>
        <p:xfrm>
          <a:off x="1115616" y="3216069"/>
          <a:ext cx="2664296" cy="210312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Конденсат на окнах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52097"/>
              </p:ext>
            </p:extLst>
          </p:nvPr>
        </p:nvGraphicFramePr>
        <p:xfrm>
          <a:off x="1115616" y="3929664"/>
          <a:ext cx="2880320" cy="210312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Аллергия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56702"/>
              </p:ext>
            </p:extLst>
          </p:nvPr>
        </p:nvGraphicFramePr>
        <p:xfrm>
          <a:off x="1115616" y="4630125"/>
          <a:ext cx="2664296" cy="210312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Повышенная влажность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292080" y="1779662"/>
          <a:ext cx="3456384" cy="210312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Резкий перепад температуры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54429"/>
              </p:ext>
            </p:extLst>
          </p:nvPr>
        </p:nvGraphicFramePr>
        <p:xfrm>
          <a:off x="5298254" y="2509118"/>
          <a:ext cx="3456384" cy="210312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Постоянное проникновение пыли в квартиру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38671"/>
              </p:ext>
            </p:extLst>
          </p:nvPr>
        </p:nvGraphicFramePr>
        <p:xfrm>
          <a:off x="5298254" y="3216069"/>
          <a:ext cx="3456384" cy="210312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Шум с улицы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38542"/>
              </p:ext>
            </p:extLst>
          </p:nvPr>
        </p:nvGraphicFramePr>
        <p:xfrm>
          <a:off x="5305421" y="3929665"/>
          <a:ext cx="3456384" cy="210312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Огромная потеря тепла в квартире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06436"/>
              </p:ext>
            </p:extLst>
          </p:nvPr>
        </p:nvGraphicFramePr>
        <p:xfrm>
          <a:off x="5292080" y="4630125"/>
          <a:ext cx="3456384" cy="210312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Сквозняк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" name="Содержимое 8" descr="image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257778"/>
            <a:ext cx="720079" cy="72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Содержимое 8" descr="image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958402"/>
            <a:ext cx="720079" cy="72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Содержимое 8" descr="image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671998"/>
            <a:ext cx="720079" cy="72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Содержимое 8" descr="image0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372458"/>
            <a:ext cx="720079" cy="72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Содержимое 8" descr="image011.jpg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4427985" y="1563638"/>
            <a:ext cx="720079" cy="7256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Содержимое 8" descr="image0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2257777"/>
            <a:ext cx="720078" cy="72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Содержимое 8" descr="image0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7984" y="2958402"/>
            <a:ext cx="720078" cy="72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Содержимое 8" descr="image0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7984" y="3671997"/>
            <a:ext cx="720078" cy="72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Содержимое 8" descr="image0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7984" y="4372457"/>
            <a:ext cx="720078" cy="72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123478"/>
            <a:ext cx="217624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4427984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MicraDi" pitchFamily="2" charset="0"/>
              </a:rPr>
              <a:t>Что делать?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411510"/>
            <a:ext cx="238238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icraDi" pitchFamily="2" charset="0"/>
              </a:rPr>
              <a:t>Ответ есть!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997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МЫ ГОТОВЫ ПРЕДЛОЖИТЬ ГОТОВОЕ РЕШЕНИЕ,</a:t>
            </a:r>
          </a:p>
          <a:p>
            <a:pPr algn="ctr"/>
            <a:r>
              <a:rPr lang="ru-RU" sz="2000" dirty="0"/>
              <a:t> КОТОРОЕ ИЗБАВИТ ВАС ОТ ЭТИХ ПРОБЛЕМ – ПВК «ИОН»</a:t>
            </a:r>
          </a:p>
        </p:txBody>
      </p:sp>
      <p:pic>
        <p:nvPicPr>
          <p:cNvPr id="7" name="Рисунок 6" descr="п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07654"/>
            <a:ext cx="2719795" cy="1707654"/>
          </a:xfrm>
          <a:prstGeom prst="rect">
            <a:avLst/>
          </a:prstGeom>
        </p:spPr>
      </p:pic>
      <p:pic>
        <p:nvPicPr>
          <p:cNvPr id="8" name="Рисунок 7" descr="п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563638"/>
            <a:ext cx="2241497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008" y="365187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  При установке ПВК «ИОН», Ваше помещение обретет комфортную и здоровую атмосферу.</a:t>
            </a:r>
          </a:p>
          <a:p>
            <a:pPr algn="just"/>
            <a:r>
              <a:rPr lang="ru-RU" sz="1000" dirty="0"/>
              <a:t>  ПВК «ИОН» является пассивным устройством для организации притока ионизированного наружного воздуха. Прибор позволяет снабжать помещение свежим воздухом, богатым кислородом и отрицательно заряженным ионами. Приток свежего воздуха улучшает кровоснабжение и насыщение мозга кислородом, что положительно влияет на здоровье человека.</a:t>
            </a:r>
          </a:p>
          <a:p>
            <a:endParaRPr lang="ru-RU" sz="1000" dirty="0"/>
          </a:p>
        </p:txBody>
      </p:sp>
      <p:pic>
        <p:nvPicPr>
          <p:cNvPr id="1026" name="Picture 2" descr="C:\Users\lolopepe\Desktop\Шаблоны презентаций\схема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39753" y="3507854"/>
            <a:ext cx="2263235" cy="1296144"/>
          </a:xfrm>
          <a:prstGeom prst="rect">
            <a:avLst/>
          </a:prstGeom>
          <a:noFill/>
        </p:spPr>
      </p:pic>
      <p:pic>
        <p:nvPicPr>
          <p:cNvPr id="10" name="Picture 2" descr="C:\Users\lolopepe\Desktop\Шаблоны презентаций\схема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3579862"/>
            <a:ext cx="2137500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4731990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Схема размещения ПВК «ИОН»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5" y="473199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Схема размещения ПВК «ИОН» при наличии выхода на балкон</a:t>
            </a:r>
          </a:p>
        </p:txBody>
      </p:sp>
      <p:pic>
        <p:nvPicPr>
          <p:cNvPr id="13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23478"/>
            <a:ext cx="217624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6156176" cy="637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MicraDi" pitchFamily="2" charset="0"/>
              </a:rPr>
              <a:t>Зачем устанавливать ПВК «ИОН»?</a:t>
            </a:r>
          </a:p>
        </p:txBody>
      </p:sp>
      <p:pic>
        <p:nvPicPr>
          <p:cNvPr id="9" name="Содержимое 8" descr="image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118" y="1121313"/>
            <a:ext cx="904268" cy="9112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Содержимое 9" descr="image01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42488" y="1989201"/>
            <a:ext cx="948499" cy="9558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496488"/>
            <a:ext cx="3147015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MicraDi" pitchFamily="2" charset="0"/>
              </a:rPr>
              <a:t> Преимущества использования.</a:t>
            </a:r>
          </a:p>
        </p:txBody>
      </p:sp>
      <p:pic>
        <p:nvPicPr>
          <p:cNvPr id="11" name="Рисунок 10" descr="image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902485"/>
            <a:ext cx="916866" cy="923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image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695" y="3789829"/>
            <a:ext cx="982796" cy="990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1187624" y="1060928"/>
            <a:ext cx="2240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Всегда свежий воздух. 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1187624" y="134247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Клапан работает автономно, не зависит от наличия электроэнергии и Вашего присутствия. Вы можете уезжать на длительное время и не опасаться, что квартира «задохнется».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88297" y="1963261"/>
            <a:ext cx="2326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Привлекательная цена. 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180466" y="22304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Сравнительно с импортными аналогами, отечественный продукт вполне доступен по стоимости. При этом он имеет намного более высокие качественные характеристики, чем те же товары из Китая.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87624" y="2859782"/>
            <a:ext cx="2224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Эффективная очистка. 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187624" y="312120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Сначала воздух встречается с входным фланцем, который удерживает насекомых и крупный мусор. Далее проходит через фильтр, где остаются пыль, копоть, аллергены и другие вредности.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81812" y="3788728"/>
            <a:ext cx="2543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Отличная </a:t>
            </a:r>
            <a:r>
              <a:rPr lang="ru-RU" sz="1600" b="1" dirty="0" err="1"/>
              <a:t>шумоизоляция</a:t>
            </a:r>
            <a:r>
              <a:rPr lang="ru-RU" sz="1600" b="1" dirty="0"/>
              <a:t>. 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187624" y="408973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Специальная конструкция трубы гасит уличные звуки. Вам больше не будут мешать разговоры у подъезда, гудение машин и лай собак, как это бывает при открытых окнах.</a:t>
            </a:r>
          </a:p>
        </p:txBody>
      </p:sp>
      <p:pic>
        <p:nvPicPr>
          <p:cNvPr id="51" name="Содержимое 8" descr="image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1131590"/>
            <a:ext cx="904268" cy="911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Содержимое 9" descr="image0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87362" y="1999478"/>
            <a:ext cx="948499" cy="955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 descr="image0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6394" y="2912762"/>
            <a:ext cx="916866" cy="923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 descr="image0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77569" y="3800106"/>
            <a:ext cx="982796" cy="990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5432498" y="1071205"/>
            <a:ext cx="2308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Отсутствие сквозняков. </a:t>
            </a:r>
            <a:endParaRPr lang="ru-RU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432498" y="1352752"/>
            <a:ext cx="3024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При необходимости подачу воздуха можно уменьшить или прекратить, воспользовавшись удобным регулятором.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33171" y="1973538"/>
            <a:ext cx="177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Простой монтаж. 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5425340" y="224076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Чтобы установить ПВК «ИОН», не нужно проводить глобальную переделку. Квалифицированный строитель справится с этой работой быстро и без разрушительных последствий.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32498" y="2836928"/>
            <a:ext cx="345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ru-RU" sz="1600" b="1" dirty="0"/>
              <a:t>Насыщение воздуха отрицательными ионами. </a:t>
            </a:r>
            <a:endParaRPr lang="ru-RU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5432498" y="3317006"/>
            <a:ext cx="3024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Запатентованная конструкция делает атмосферу в Вашем доме гораздо здоровее. Отрицательно заряженные ионы благотворно воздействует на всех членов семьи.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26686" y="3799005"/>
            <a:ext cx="2610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Абсолютная безопасность. </a:t>
            </a:r>
            <a:endParaRPr lang="ru-RU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5432498" y="4133137"/>
            <a:ext cx="3024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ПВК «ИОН» поддерживает здоровый климат в помещении при плотно закрытых окнах в Ваше отсутствие в течение неограниченного времени.</a:t>
            </a:r>
          </a:p>
        </p:txBody>
      </p:sp>
      <p:pic>
        <p:nvPicPr>
          <p:cNvPr id="28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123478"/>
            <a:ext cx="217624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4860032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MicraDi" pitchFamily="2" charset="0"/>
              </a:rPr>
              <a:t>Устройство ПВК «ИОН».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733" y="410837"/>
            <a:ext cx="3789820" cy="3231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MicraDi" pitchFamily="2" charset="0"/>
              </a:rPr>
              <a:t>Детали и принцип действия.</a:t>
            </a:r>
          </a:p>
        </p:txBody>
      </p:sp>
      <p:pic>
        <p:nvPicPr>
          <p:cNvPr id="16386" name="Picture 2" descr="C:\Users\lolopepe\Desktop\ион\От михалыча\02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7574"/>
            <a:ext cx="3901148" cy="2304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9512" y="1491630"/>
            <a:ext cx="39862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1400" dirty="0"/>
              <a:t> </a:t>
            </a:r>
            <a:r>
              <a:rPr lang="ru-RU" sz="1400" dirty="0"/>
              <a:t>Защитный фильтр</a:t>
            </a:r>
          </a:p>
          <a:p>
            <a:pPr>
              <a:buBlip>
                <a:blip r:embed="rId4"/>
              </a:buBlip>
            </a:pPr>
            <a:r>
              <a:rPr lang="en-US" sz="1400" dirty="0"/>
              <a:t> </a:t>
            </a:r>
            <a:r>
              <a:rPr lang="ru-RU" sz="1400" dirty="0"/>
              <a:t>Эргономичный регулятор</a:t>
            </a:r>
          </a:p>
          <a:p>
            <a:pPr>
              <a:buBlip>
                <a:blip r:embed="rId4"/>
              </a:buBlip>
            </a:pPr>
            <a:r>
              <a:rPr lang="en-US" sz="1400" dirty="0"/>
              <a:t> </a:t>
            </a:r>
            <a:r>
              <a:rPr lang="ru-RU" sz="1400" dirty="0"/>
              <a:t>Уникальный дизайн прибора</a:t>
            </a:r>
          </a:p>
          <a:p>
            <a:pPr>
              <a:buBlip>
                <a:blip r:embed="rId4"/>
              </a:buBlip>
            </a:pPr>
            <a:r>
              <a:rPr lang="en-US" sz="1400" dirty="0"/>
              <a:t> </a:t>
            </a:r>
            <a:r>
              <a:rPr lang="ru-RU" sz="1400" dirty="0"/>
              <a:t>Использование глушителей шума</a:t>
            </a:r>
          </a:p>
          <a:p>
            <a:pPr>
              <a:buBlip>
                <a:blip r:embed="rId4"/>
              </a:buBlip>
            </a:pPr>
            <a:r>
              <a:rPr lang="en-US" sz="1400" dirty="0"/>
              <a:t> </a:t>
            </a:r>
            <a:r>
              <a:rPr lang="ru-RU" sz="1400" dirty="0"/>
              <a:t>Равномерный приток свежего воздуха</a:t>
            </a:r>
          </a:p>
          <a:p>
            <a:pPr>
              <a:buBlip>
                <a:blip r:embed="rId4"/>
              </a:buBlip>
            </a:pPr>
            <a:r>
              <a:rPr lang="en-US" sz="1400" dirty="0"/>
              <a:t> </a:t>
            </a:r>
            <a:r>
              <a:rPr lang="ru-RU" sz="1400" dirty="0"/>
              <a:t>Оптимальный размер вентиляционного канала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2052152" y="1655846"/>
            <a:ext cx="3888000" cy="648000"/>
          </a:xfrm>
          <a:prstGeom prst="bentConnector3">
            <a:avLst>
              <a:gd name="adj1" fmla="val -34"/>
            </a:avLst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2411760" y="1851670"/>
            <a:ext cx="2736304" cy="648072"/>
          </a:xfrm>
          <a:prstGeom prst="bentConnector3">
            <a:avLst>
              <a:gd name="adj1" fmla="val -7"/>
            </a:avLst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699792" y="2067694"/>
            <a:ext cx="2232248" cy="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59832" y="2283718"/>
            <a:ext cx="2304256" cy="360040"/>
          </a:xfrm>
          <a:prstGeom prst="bentConnector3">
            <a:avLst>
              <a:gd name="adj1" fmla="val 69419"/>
            </a:avLst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364088" y="1779662"/>
            <a:ext cx="2016224" cy="86409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419872" y="2499742"/>
            <a:ext cx="2304256" cy="576064"/>
          </a:xfrm>
          <a:prstGeom prst="bentConnector3">
            <a:avLst>
              <a:gd name="adj1" fmla="val 50000"/>
            </a:avLst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067944" y="2715766"/>
            <a:ext cx="2382622" cy="504056"/>
          </a:xfrm>
          <a:prstGeom prst="bentConnector3">
            <a:avLst>
              <a:gd name="adj1" fmla="val 15160"/>
            </a:avLst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444208" y="2499742"/>
            <a:ext cx="0" cy="72008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5868144" y="221171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308304" y="1707654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076056" y="235572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372200" y="2427734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52120" y="3003798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860032" y="199568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92080" y="257175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77460" y="2910989"/>
            <a:ext cx="40324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  ПВК «ИОН» прост, как все гениальное- через защитный фланец воздух попадает в тепло- и шумоизолирующую трубу, а далее сквозь фильтр проходит в комнату. Цикл непрерывен и не требует участия пользователя. При необходимости подачу воздуха можно уменьшить или прекратить, воспользовавшись регулятором.</a:t>
            </a:r>
          </a:p>
          <a:p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1520" y="4155926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  Наша продукция производится на территории России из сырья и материалов российских поставщиков. ПВК «ИОН» представляет собой запатентованную систему внешнего вида и технических особенностей, находящихся внутри конструкции. ПВК «ИОН» сопровождается сертификатами соответствия, санитарным и пожарным заключениями. Изделия разрешены к применению во всех видах жилых, образовательных, общественных, производственных и прочих помещениях. ПВК «ИОН» устанавливается в любой момент: и в процессе строительства, и во время ремонта, и в уже готовые интерьеры. </a:t>
            </a:r>
          </a:p>
          <a:p>
            <a:endParaRPr lang="ru-RU" sz="1000" dirty="0"/>
          </a:p>
        </p:txBody>
      </p:sp>
      <p:pic>
        <p:nvPicPr>
          <p:cNvPr id="23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23478"/>
            <a:ext cx="217624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4067944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icraDi" pitchFamily="2" charset="0"/>
              </a:rPr>
              <a:t>Сотрудничество.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6581" y="424480"/>
            <a:ext cx="411202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icraDi" pitchFamily="2" charset="0"/>
              </a:rPr>
              <a:t>Комфорт и стабильность.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31590"/>
            <a:ext cx="404290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600" dirty="0"/>
              <a:t> Прямые поставки от производителя</a:t>
            </a:r>
          </a:p>
          <a:p>
            <a:pPr>
              <a:buBlip>
                <a:blip r:embed="rId3"/>
              </a:buBlip>
            </a:pPr>
            <a:endParaRPr lang="ru-RU" sz="1600" dirty="0"/>
          </a:p>
          <a:p>
            <a:pPr>
              <a:buBlip>
                <a:blip r:embed="rId3"/>
              </a:buBlip>
            </a:pPr>
            <a:r>
              <a:rPr lang="ru-RU" sz="1600" dirty="0"/>
              <a:t> Персональное ценовое предложение</a:t>
            </a:r>
          </a:p>
          <a:p>
            <a:pPr>
              <a:buBlip>
                <a:blip r:embed="rId3"/>
              </a:buBlip>
            </a:pPr>
            <a:endParaRPr lang="ru-RU" sz="1600" dirty="0"/>
          </a:p>
          <a:p>
            <a:pPr>
              <a:buBlip>
                <a:blip r:embed="rId3"/>
              </a:buBlip>
            </a:pPr>
            <a:r>
              <a:rPr lang="ru-RU" sz="1600" dirty="0"/>
              <a:t> Полноценную маркетинговую поддержку</a:t>
            </a:r>
          </a:p>
          <a:p>
            <a:pPr>
              <a:buBlip>
                <a:blip r:embed="rId3"/>
              </a:buBlip>
            </a:pPr>
            <a:endParaRPr lang="ru-RU" sz="1600" dirty="0"/>
          </a:p>
          <a:p>
            <a:pPr>
              <a:buBlip>
                <a:blip r:embed="rId3"/>
              </a:buBlip>
            </a:pPr>
            <a:r>
              <a:rPr lang="ru-RU" sz="1600" dirty="0"/>
              <a:t> Отлаженную логистику по всей России</a:t>
            </a:r>
          </a:p>
          <a:p>
            <a:pPr>
              <a:buBlip>
                <a:blip r:embed="rId3"/>
              </a:buBlip>
            </a:pPr>
            <a:endParaRPr lang="ru-RU" sz="1600" dirty="0"/>
          </a:p>
          <a:p>
            <a:pPr>
              <a:buBlip>
                <a:blip r:embed="rId3"/>
              </a:buBlip>
            </a:pPr>
            <a:r>
              <a:rPr lang="ru-RU" sz="1600" dirty="0"/>
              <a:t> Протестированное качество продукции</a:t>
            </a:r>
          </a:p>
          <a:p>
            <a:pPr>
              <a:buBlip>
                <a:blip r:embed="rId3"/>
              </a:buBlip>
            </a:pPr>
            <a:endParaRPr lang="ru-RU" sz="1600" dirty="0"/>
          </a:p>
          <a:p>
            <a:pPr>
              <a:buBlip>
                <a:blip r:embed="rId3"/>
              </a:buBlip>
            </a:pPr>
            <a:r>
              <a:rPr lang="ru-RU" sz="1600" dirty="0"/>
              <a:t> Гарантию 3 года с момента продажи</a:t>
            </a:r>
          </a:p>
          <a:p>
            <a:pPr>
              <a:buBlip>
                <a:blip r:embed="rId3"/>
              </a:buBlip>
            </a:pPr>
            <a:endParaRPr lang="ru-RU" sz="1600" dirty="0"/>
          </a:p>
          <a:p>
            <a:pPr>
              <a:buBlip>
                <a:blip r:embed="rId3"/>
              </a:buBlip>
            </a:pPr>
            <a:r>
              <a:rPr lang="ru-RU" sz="1600" dirty="0"/>
              <a:t> Эксклюзивность изделий</a:t>
            </a:r>
          </a:p>
        </p:txBody>
      </p:sp>
      <p:pic>
        <p:nvPicPr>
          <p:cNvPr id="6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23478"/>
            <a:ext cx="217624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4067944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MicraDi" pitchFamily="2" charset="0"/>
              </a:rPr>
              <a:t>Правовые документы.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9853" y="432266"/>
            <a:ext cx="438453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370" dirty="0">
                <a:solidFill>
                  <a:schemeClr val="bg1"/>
                </a:solidFill>
                <a:latin typeface="MicraDi" pitchFamily="2" charset="0"/>
              </a:rPr>
              <a:t>Сертификаты, патенты, заключения.</a:t>
            </a:r>
          </a:p>
        </p:txBody>
      </p:sp>
      <p:pic>
        <p:nvPicPr>
          <p:cNvPr id="10" name="Рисунок 9" descr="Заключение по пожарной безопасно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927" y="1229656"/>
            <a:ext cx="1185224" cy="16760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130" y="1231148"/>
            <a:ext cx="1185106" cy="1673090"/>
          </a:xfrm>
          <a:prstGeom prst="rect">
            <a:avLst/>
          </a:prstGeom>
        </p:spPr>
      </p:pic>
      <p:pic>
        <p:nvPicPr>
          <p:cNvPr id="19" name="Рисунок 18" descr="Заключение по пожарной безопаснос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229657"/>
            <a:ext cx="1221958" cy="1676073"/>
          </a:xfrm>
          <a:prstGeom prst="rect">
            <a:avLst/>
          </a:prstGeom>
        </p:spPr>
      </p:pic>
      <p:pic>
        <p:nvPicPr>
          <p:cNvPr id="21" name="Рисунок 20" descr="Заключение по пожарной безопасност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6511" y="1229657"/>
            <a:ext cx="1185223" cy="1676073"/>
          </a:xfrm>
          <a:prstGeom prst="rect">
            <a:avLst/>
          </a:prstGeom>
        </p:spPr>
      </p:pic>
      <p:pic>
        <p:nvPicPr>
          <p:cNvPr id="22" name="Рисунок 21" descr="Заключение по пожарной безопасност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54663" y="1229657"/>
            <a:ext cx="1185223" cy="1676073"/>
          </a:xfrm>
          <a:prstGeom prst="rect">
            <a:avLst/>
          </a:prstGeom>
        </p:spPr>
      </p:pic>
      <p:pic>
        <p:nvPicPr>
          <p:cNvPr id="20" name="Рисунок 19" descr="Заключение по пожарной безопасност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1229657"/>
            <a:ext cx="1221958" cy="16760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642" y="300379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Пожарное заключение</a:t>
            </a:r>
          </a:p>
          <a:p>
            <a:pPr algn="ctr"/>
            <a:r>
              <a:rPr lang="ru-RU" sz="800" dirty="0"/>
              <a:t>№ </a:t>
            </a:r>
            <a:r>
              <a:rPr lang="en-US" sz="800" dirty="0"/>
              <a:t>7</a:t>
            </a:r>
            <a:r>
              <a:rPr lang="ru-RU" sz="800" dirty="0"/>
              <a:t>69 от 21.03.2018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47664" y="300379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Сертификат соответствия</a:t>
            </a:r>
          </a:p>
          <a:p>
            <a:pPr algn="ctr"/>
            <a:r>
              <a:rPr lang="ru-RU" sz="800" dirty="0"/>
              <a:t>№ РОСС </a:t>
            </a:r>
            <a:r>
              <a:rPr lang="en-US" sz="800" dirty="0"/>
              <a:t>RU.</a:t>
            </a:r>
            <a:r>
              <a:rPr lang="ru-RU" sz="800" dirty="0"/>
              <a:t>31714.04СИЦ0.03.Н0372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1840" y="300379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Технические условия</a:t>
            </a:r>
            <a:endParaRPr lang="ru-RU" sz="800" dirty="0"/>
          </a:p>
          <a:p>
            <a:pPr algn="ctr"/>
            <a:r>
              <a:rPr lang="ru-RU" sz="800" dirty="0"/>
              <a:t> 4863 - 021-25502042-2016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300379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Санитарное заключение</a:t>
            </a:r>
          </a:p>
          <a:p>
            <a:pPr algn="ctr"/>
            <a:r>
              <a:rPr lang="ru-RU" sz="800" dirty="0"/>
              <a:t>№ 284 от 25.05.2017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8144" y="30037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ПАТЕНТ</a:t>
            </a:r>
            <a:endParaRPr lang="ru-RU" sz="800" dirty="0"/>
          </a:p>
          <a:p>
            <a:pPr algn="ctr"/>
            <a:r>
              <a:rPr lang="ru-RU" sz="800" dirty="0"/>
              <a:t>на полезную модель</a:t>
            </a:r>
            <a:br>
              <a:rPr lang="ru-RU" sz="800" dirty="0"/>
            </a:br>
            <a:r>
              <a:rPr lang="ru-RU" sz="800" dirty="0"/>
              <a:t>№ 178462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4288" y="300379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ПАТЕНТ</a:t>
            </a:r>
            <a:endParaRPr lang="ru-RU" sz="800" dirty="0"/>
          </a:p>
          <a:p>
            <a:pPr algn="ctr"/>
            <a:r>
              <a:rPr lang="ru-RU" sz="800" dirty="0"/>
              <a:t>на промышленный образец </a:t>
            </a:r>
            <a:br>
              <a:rPr lang="ru-RU" sz="800" dirty="0"/>
            </a:br>
            <a:r>
              <a:rPr lang="ru-RU" sz="800" dirty="0"/>
              <a:t>№ 107645</a:t>
            </a:r>
          </a:p>
        </p:txBody>
      </p:sp>
      <p:pic>
        <p:nvPicPr>
          <p:cNvPr id="16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23478"/>
            <a:ext cx="217624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5220072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MicraDi" pitchFamily="2" charset="0"/>
              </a:rPr>
              <a:t>Всегда на связи с Вами.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425153"/>
            <a:ext cx="351753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icraDi" pitchFamily="2" charset="0"/>
              </a:rPr>
              <a:t>Контакты.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950010"/>
            <a:ext cx="2305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Единый контактный центр: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206290"/>
            <a:ext cx="327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8-800-333-62-49 (бесплатно по России)</a:t>
            </a:r>
          </a:p>
          <a:p>
            <a:r>
              <a:rPr lang="ru-RU" sz="1400" dirty="0"/>
              <a:t>+7(495)639-93-41 (из любой точки мира)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1815452"/>
            <a:ext cx="1675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Адрес в интернете: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2058762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пвк-ион.рф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46419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E-mail: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2707507"/>
            <a:ext cx="1369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info@pvk-ion.ru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310645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Адрес: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3355579"/>
            <a:ext cx="492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ООО «РЫСЬ», 432045, РФ, г. Ульяновск, Московское </a:t>
            </a:r>
            <a:r>
              <a:rPr lang="ru-RU" sz="1400" dirty="0" err="1"/>
              <a:t>ш</a:t>
            </a:r>
            <a:r>
              <a:rPr lang="ru-RU" sz="1400" dirty="0"/>
              <a:t>., д. 42 В</a:t>
            </a: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3767499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Режим работы: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4023764"/>
            <a:ext cx="472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с 9.00 до 21.00 по будням, с 11.00 до 18.00 в выходные дни</a:t>
            </a:r>
          </a:p>
          <a:p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5879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Дышите с удовольствием!</a:t>
            </a:r>
          </a:p>
        </p:txBody>
      </p:sp>
      <p:pic>
        <p:nvPicPr>
          <p:cNvPr id="23" name="Picture 2" descr="C:\Users\lolopepe\Desktop\звонки проектир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23478"/>
            <a:ext cx="217624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1040</Words>
  <Application>Microsoft Office PowerPoint</Application>
  <PresentationFormat>Экран (16:9)</PresentationFormat>
  <Paragraphs>109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MicraDi</vt:lpstr>
      <vt:lpstr>Тема Office</vt:lpstr>
      <vt:lpstr>Презентация PowerPoint</vt:lpstr>
      <vt:lpstr>О нас.</vt:lpstr>
      <vt:lpstr>Факторы риска. </vt:lpstr>
      <vt:lpstr>Что делать?</vt:lpstr>
      <vt:lpstr>Зачем устанавливать ПВК «ИОН»?</vt:lpstr>
      <vt:lpstr>Устройство ПВК «ИОН».</vt:lpstr>
      <vt:lpstr>Сотрудничество.</vt:lpstr>
      <vt:lpstr>Правовые документы.</vt:lpstr>
      <vt:lpstr>Всегда на связи с Вами.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lolopepe</dc:creator>
  <cp:lastModifiedBy>lolopepe lolopepe</cp:lastModifiedBy>
  <cp:revision>49</cp:revision>
  <dcterms:created xsi:type="dcterms:W3CDTF">2017-05-17T10:01:16Z</dcterms:created>
  <dcterms:modified xsi:type="dcterms:W3CDTF">2023-05-29T10:17:50Z</dcterms:modified>
</cp:coreProperties>
</file>